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686" r:id="rId2"/>
  </p:sldMasterIdLst>
  <p:notesMasterIdLst>
    <p:notesMasterId r:id="rId23"/>
  </p:notesMasterIdLst>
  <p:handoutMasterIdLst>
    <p:handoutMasterId r:id="rId24"/>
  </p:handoutMasterIdLst>
  <p:sldIdLst>
    <p:sldId id="277" r:id="rId3"/>
    <p:sldId id="432" r:id="rId4"/>
    <p:sldId id="414" r:id="rId5"/>
    <p:sldId id="415" r:id="rId6"/>
    <p:sldId id="416" r:id="rId7"/>
    <p:sldId id="417" r:id="rId8"/>
    <p:sldId id="418" r:id="rId9"/>
    <p:sldId id="419" r:id="rId10"/>
    <p:sldId id="420" r:id="rId11"/>
    <p:sldId id="421" r:id="rId12"/>
    <p:sldId id="422" r:id="rId13"/>
    <p:sldId id="423" r:id="rId14"/>
    <p:sldId id="424" r:id="rId15"/>
    <p:sldId id="425" r:id="rId16"/>
    <p:sldId id="426" r:id="rId17"/>
    <p:sldId id="427" r:id="rId18"/>
    <p:sldId id="428" r:id="rId19"/>
    <p:sldId id="429" r:id="rId20"/>
    <p:sldId id="430" r:id="rId21"/>
    <p:sldId id="43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F3D09E-8F5B-4474-B7EE-22878156B488}" v="1717" dt="2021-04-21T21:36:41.8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114" d="100"/>
          <a:sy n="114" d="100"/>
        </p:scale>
        <p:origin x="75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5/20/2022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66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718907" y="2449585"/>
            <a:ext cx="6777235" cy="1823680"/>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dirty="0">
                <a:solidFill>
                  <a:srgbClr val="000000"/>
                </a:solidFill>
                <a:cs typeface="Calibri"/>
              </a:rPr>
              <a:t>COMPUTER SCIENCE ENGINEERING </a:t>
            </a:r>
            <a:endParaRPr lang="en-US" dirty="0">
              <a:solidFill>
                <a:srgbClr val="FFFFFF"/>
              </a:solidFill>
              <a:cs typeface="Calibri"/>
            </a:endParaRPr>
          </a:p>
          <a:p>
            <a:pPr algn="ctr">
              <a:lnSpc>
                <a:spcPct val="150000"/>
              </a:lnSpc>
            </a:pPr>
            <a:r>
              <a:rPr lang="en-US" sz="2400" dirty="0">
                <a:solidFill>
                  <a:srgbClr val="000000"/>
                </a:solidFill>
                <a:cs typeface="Calibri"/>
              </a:rPr>
              <a:t>IN ARTIFICIAL INTELLIGENCE AND </a:t>
            </a:r>
            <a:endParaRPr lang="en-US" dirty="0">
              <a:solidFill>
                <a:srgbClr val="FFFFFF"/>
              </a:solidFill>
              <a:cs typeface="Calibri"/>
            </a:endParaRPr>
          </a:p>
          <a:p>
            <a:pPr algn="ctr">
              <a:lnSpc>
                <a:spcPct val="150000"/>
              </a:lnSpc>
            </a:pPr>
            <a:r>
              <a:rPr lang="en-US" sz="2400" dirty="0">
                <a:solidFill>
                  <a:srgbClr val="000000"/>
                </a:solidFill>
                <a:cs typeface="Calibri"/>
              </a:rPr>
              <a:t>MACHINE LEARNING</a:t>
            </a:r>
            <a:endParaRPr lang="en-US" dirty="0">
              <a:cs typeface="Calibri"/>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918097" y="276055"/>
            <a:ext cx="9365096"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a:rPr>
              <a:t>KeepItGreen – Plant Leaf Disease Detection App</a:t>
            </a:r>
            <a:endParaRPr lang="en-US" sz="3600" b="1" dirty="0">
              <a:latin typeface="Arial Black"/>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517933" y="4166930"/>
            <a:ext cx="3244971" cy="2554545"/>
          </a:xfrm>
          <a:prstGeom prst="rect">
            <a:avLst/>
          </a:prstGeom>
          <a:noFill/>
        </p:spPr>
        <p:txBody>
          <a:bodyPr wrap="square" lIns="91440" tIns="45720" rIns="91440" bIns="45720" rtlCol="0" anchor="t">
            <a:spAutoFit/>
          </a:bodyPr>
          <a:lstStyle/>
          <a:p>
            <a:r>
              <a:rPr lang="en-US" sz="2000" b="1" dirty="0"/>
              <a:t>Submitted by</a:t>
            </a:r>
            <a:r>
              <a:rPr lang="en-US" sz="2000" b="1" dirty="0" smtClean="0"/>
              <a:t>:</a:t>
            </a:r>
          </a:p>
          <a:p>
            <a:r>
              <a:rPr lang="en-US" sz="2000" dirty="0"/>
              <a:t>Divyansh </a:t>
            </a:r>
            <a:r>
              <a:rPr lang="en-US" sz="2000" dirty="0" err="1" smtClean="0"/>
              <a:t>Dodan</a:t>
            </a:r>
            <a:r>
              <a:rPr lang="en-US" sz="2000" dirty="0"/>
              <a:t> </a:t>
            </a:r>
          </a:p>
          <a:p>
            <a:r>
              <a:rPr lang="en-US" sz="2000" dirty="0"/>
              <a:t>Nancy Tyagi </a:t>
            </a:r>
            <a:endParaRPr lang="en-US" sz="2000" dirty="0">
              <a:cs typeface="Calibri"/>
            </a:endParaRPr>
          </a:p>
          <a:p>
            <a:r>
              <a:rPr lang="en-US" sz="2000" dirty="0" smtClean="0">
                <a:cs typeface="Calibri"/>
              </a:rPr>
              <a:t>Sweety</a:t>
            </a:r>
          </a:p>
          <a:p>
            <a:r>
              <a:rPr lang="en-US" sz="2000" dirty="0" smtClean="0">
                <a:cs typeface="Calibri"/>
              </a:rPr>
              <a:t>Shivam</a:t>
            </a:r>
          </a:p>
          <a:p>
            <a:r>
              <a:rPr lang="en-US" sz="2000" dirty="0">
                <a:cs typeface="Calibri"/>
              </a:rPr>
              <a:t>Sahil Thakur</a:t>
            </a:r>
          </a:p>
          <a:p>
            <a:endParaRPr lang="en-US" sz="2000" dirty="0">
              <a:cs typeface="Calibri"/>
            </a:endParaRPr>
          </a:p>
          <a:p>
            <a:endParaRPr lang="en-US" sz="2000" dirty="0"/>
          </a:p>
        </p:txBody>
      </p:sp>
      <p:sp>
        <p:nvSpPr>
          <p:cNvPr id="6" name="TextBox 5"/>
          <p:cNvSpPr txBox="1"/>
          <p:nvPr/>
        </p:nvSpPr>
        <p:spPr>
          <a:xfrm>
            <a:off x="8756952" y="4252351"/>
            <a:ext cx="3053015" cy="707886"/>
          </a:xfrm>
          <a:prstGeom prst="rect">
            <a:avLst/>
          </a:prstGeom>
          <a:noFill/>
        </p:spPr>
        <p:txBody>
          <a:bodyPr wrap="none" lIns="91440" tIns="45720" rIns="91440" bIns="45720" rtlCol="0" anchor="t">
            <a:spAutoFit/>
          </a:bodyPr>
          <a:lstStyle/>
          <a:p>
            <a:r>
              <a:rPr lang="en-US" sz="2000" b="1" dirty="0"/>
              <a:t>Under the Supervision of: </a:t>
            </a:r>
            <a:endParaRPr lang="en-US" sz="2000" dirty="0"/>
          </a:p>
          <a:p>
            <a:r>
              <a:rPr lang="en-US" sz="2000" dirty="0" smtClean="0">
                <a:cs typeface="Calibri"/>
              </a:rPr>
              <a:t>Ms.Shivani</a:t>
            </a:r>
            <a:endParaRPr lang="en-US" sz="2000" dirty="0">
              <a:cs typeface="Calibri"/>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Arial" panose="020B0604020202020204" pitchFamily="34" charset="0"/>
                <a:cs typeface="Arial" panose="020B0604020202020204" pitchFamily="34" charset="0"/>
              </a:rPr>
              <a:t>BUILDING MODEL</a:t>
            </a:r>
            <a:endParaRPr lang="en-IN"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Picture 4"/>
          <p:cNvPicPr>
            <a:picLocks noChangeAspect="1"/>
          </p:cNvPicPr>
          <p:nvPr/>
        </p:nvPicPr>
        <p:blipFill>
          <a:blip r:embed="rId2"/>
          <a:stretch>
            <a:fillRect/>
          </a:stretch>
        </p:blipFill>
        <p:spPr>
          <a:xfrm>
            <a:off x="142740" y="1392571"/>
            <a:ext cx="11211060" cy="5226343"/>
          </a:xfrm>
          <a:prstGeom prst="rect">
            <a:avLst/>
          </a:prstGeom>
        </p:spPr>
      </p:pic>
    </p:spTree>
    <p:extLst>
      <p:ext uri="{BB962C8B-B14F-4D97-AF65-F5344CB8AC3E}">
        <p14:creationId xmlns:p14="http://schemas.microsoft.com/office/powerpoint/2010/main" val="292639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81112"/>
          </a:xfrm>
        </p:spPr>
        <p:txBody>
          <a:bodyPr>
            <a:noAutofit/>
          </a:bodyPr>
          <a:lstStyle/>
          <a:p>
            <a:r>
              <a:rPr lang="en-US" b="1" spc="-1" dirty="0" smtClean="0">
                <a:solidFill>
                  <a:srgbClr val="000000"/>
                </a:solidFill>
                <a:latin typeface="Arial"/>
                <a:ea typeface="Arial"/>
              </a:rPr>
              <a:t>Early </a:t>
            </a:r>
            <a:r>
              <a:rPr lang="en-US" b="1" spc="-1" dirty="0">
                <a:solidFill>
                  <a:srgbClr val="000000"/>
                </a:solidFill>
                <a:latin typeface="Arial"/>
                <a:ea typeface="Arial"/>
              </a:rPr>
              <a:t>stopping and Model Check point</a:t>
            </a:r>
            <a:r>
              <a:rPr lang="en-IN" spc="-1" dirty="0">
                <a:solidFill>
                  <a:srgbClr val="000000"/>
                </a:solidFill>
                <a:latin typeface="Arial"/>
              </a:rPr>
              <a:t/>
            </a:r>
            <a:br>
              <a:rPr lang="en-IN" spc="-1" dirty="0">
                <a:solidFill>
                  <a:srgbClr val="000000"/>
                </a:solidFill>
                <a:latin typeface="Arial"/>
              </a:rPr>
            </a:br>
            <a:endParaRPr lang="en-IN" dirty="0"/>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pic>
        <p:nvPicPr>
          <p:cNvPr id="5" name="Picture 4"/>
          <p:cNvPicPr>
            <a:picLocks noChangeAspect="1"/>
          </p:cNvPicPr>
          <p:nvPr/>
        </p:nvPicPr>
        <p:blipFill>
          <a:blip r:embed="rId2"/>
          <a:stretch>
            <a:fillRect/>
          </a:stretch>
        </p:blipFill>
        <p:spPr>
          <a:xfrm>
            <a:off x="838200" y="1132514"/>
            <a:ext cx="10515600" cy="5588961"/>
          </a:xfrm>
          <a:prstGeom prst="rect">
            <a:avLst/>
          </a:prstGeom>
        </p:spPr>
      </p:pic>
    </p:spTree>
    <p:extLst>
      <p:ext uri="{BB962C8B-B14F-4D97-AF65-F5344CB8AC3E}">
        <p14:creationId xmlns:p14="http://schemas.microsoft.com/office/powerpoint/2010/main" val="404511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a:solidFill>
                  <a:srgbClr val="000000"/>
                </a:solidFill>
                <a:latin typeface="Arial"/>
                <a:ea typeface="Arial"/>
              </a:rPr>
              <a:t>Model Training</a:t>
            </a:r>
            <a:endParaRPr lang="en-IN" spc="-1" dirty="0">
              <a:solidFill>
                <a:srgbClr val="000000"/>
              </a:solidFill>
              <a:latin typeface="Aria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pic>
        <p:nvPicPr>
          <p:cNvPr id="5" name="Google Shape;274;p54"/>
          <p:cNvPicPr>
            <a:picLocks noGrp="1"/>
          </p:cNvPicPr>
          <p:nvPr>
            <p:ph idx="1"/>
          </p:nvPr>
        </p:nvPicPr>
        <p:blipFill>
          <a:blip r:embed="rId2"/>
          <a:stretch/>
        </p:blipFill>
        <p:spPr>
          <a:xfrm>
            <a:off x="838200" y="1409350"/>
            <a:ext cx="10595994" cy="5312125"/>
          </a:xfrm>
          <a:prstGeom prst="rect">
            <a:avLst/>
          </a:prstGeom>
          <a:ln>
            <a:noFill/>
          </a:ln>
        </p:spPr>
      </p:pic>
    </p:spTree>
    <p:extLst>
      <p:ext uri="{BB962C8B-B14F-4D97-AF65-F5344CB8AC3E}">
        <p14:creationId xmlns:p14="http://schemas.microsoft.com/office/powerpoint/2010/main" val="73095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5" name="Picture 4"/>
          <p:cNvPicPr>
            <a:picLocks noChangeAspect="1"/>
          </p:cNvPicPr>
          <p:nvPr/>
        </p:nvPicPr>
        <p:blipFill>
          <a:blip r:embed="rId2"/>
          <a:stretch>
            <a:fillRect/>
          </a:stretch>
        </p:blipFill>
        <p:spPr>
          <a:xfrm>
            <a:off x="838200" y="365125"/>
            <a:ext cx="10515600" cy="6356350"/>
          </a:xfrm>
          <a:prstGeom prst="rect">
            <a:avLst/>
          </a:prstGeom>
        </p:spPr>
      </p:pic>
    </p:spTree>
    <p:extLst>
      <p:ext uri="{BB962C8B-B14F-4D97-AF65-F5344CB8AC3E}">
        <p14:creationId xmlns:p14="http://schemas.microsoft.com/office/powerpoint/2010/main" val="1855502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panose="020B0604020202020204" pitchFamily="34" charset="0"/>
                <a:cs typeface="Arial" panose="020B0604020202020204" pitchFamily="34" charset="0"/>
              </a:rPr>
              <a:t>CONVERT OUR MODEL TO TFLITE</a:t>
            </a:r>
            <a:endParaRPr lang="en-IN"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stretch>
            <a:fillRect/>
          </a:stretch>
        </p:blipFill>
        <p:spPr>
          <a:xfrm>
            <a:off x="874323" y="1845579"/>
            <a:ext cx="10443353" cy="4102216"/>
          </a:xfrm>
          <a:prstGeom prst="rect">
            <a:avLst/>
          </a:prstGeom>
        </p:spPr>
      </p:pic>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val="2519029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tabLst>
                <a:tab pos="0" algn="l"/>
              </a:tabLst>
            </a:pPr>
            <a:r>
              <a:rPr lang="en-US" b="1" spc="-1" dirty="0">
                <a:solidFill>
                  <a:srgbClr val="000000"/>
                </a:solidFill>
                <a:latin typeface="Arial"/>
                <a:ea typeface="Arial"/>
              </a:rPr>
              <a:t>ACCURACY VS VALIDATION ACCURACY</a:t>
            </a:r>
            <a:endParaRPr lang="en-IN" spc="-1" dirty="0">
              <a:solidFill>
                <a:srgbClr val="000000"/>
              </a:solidFill>
              <a:latin typeface="Aria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pic>
        <p:nvPicPr>
          <p:cNvPr id="5" name="Picture 4"/>
          <p:cNvPicPr>
            <a:picLocks noChangeAspect="1"/>
          </p:cNvPicPr>
          <p:nvPr/>
        </p:nvPicPr>
        <p:blipFill>
          <a:blip r:embed="rId2"/>
          <a:stretch>
            <a:fillRect/>
          </a:stretch>
        </p:blipFill>
        <p:spPr>
          <a:xfrm>
            <a:off x="6717027" y="1870075"/>
            <a:ext cx="4730906" cy="4306887"/>
          </a:xfrm>
          <a:prstGeom prst="rect">
            <a:avLst/>
          </a:prstGeom>
        </p:spPr>
      </p:pic>
      <p:sp>
        <p:nvSpPr>
          <p:cNvPr id="6" name="Rectangle 5"/>
          <p:cNvSpPr/>
          <p:nvPr/>
        </p:nvSpPr>
        <p:spPr>
          <a:xfrm>
            <a:off x="482099" y="2321545"/>
            <a:ext cx="6009850" cy="369332"/>
          </a:xfrm>
          <a:prstGeom prst="rect">
            <a:avLst/>
          </a:prstGeom>
        </p:spPr>
        <p:txBody>
          <a:bodyPr wrap="none">
            <a:spAutoFit/>
          </a:bodyPr>
          <a:lstStyle/>
          <a:p>
            <a:r>
              <a:rPr lang="en-US" dirty="0"/>
              <a:t>The gap between accuracy and validation accuracy is not high.</a:t>
            </a:r>
          </a:p>
        </p:txBody>
      </p:sp>
    </p:spTree>
    <p:extLst>
      <p:ext uri="{BB962C8B-B14F-4D97-AF65-F5344CB8AC3E}">
        <p14:creationId xmlns:p14="http://schemas.microsoft.com/office/powerpoint/2010/main" val="1118818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a:solidFill>
                  <a:srgbClr val="000000"/>
                </a:solidFill>
                <a:latin typeface="Arial"/>
                <a:ea typeface="Arial"/>
              </a:rPr>
              <a:t>LOSS VS VALIDATION LOSS</a:t>
            </a:r>
            <a:endParaRPr lang="en-IN" spc="-1" dirty="0">
              <a:solidFill>
                <a:srgbClr val="000000"/>
              </a:solidFill>
              <a:latin typeface="Aria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pic>
        <p:nvPicPr>
          <p:cNvPr id="5" name="Picture 4"/>
          <p:cNvPicPr>
            <a:picLocks noChangeAspect="1"/>
          </p:cNvPicPr>
          <p:nvPr/>
        </p:nvPicPr>
        <p:blipFill>
          <a:blip r:embed="rId2"/>
          <a:stretch>
            <a:fillRect/>
          </a:stretch>
        </p:blipFill>
        <p:spPr>
          <a:xfrm>
            <a:off x="6845417" y="1825625"/>
            <a:ext cx="4508383" cy="3929224"/>
          </a:xfrm>
          <a:prstGeom prst="rect">
            <a:avLst/>
          </a:prstGeom>
        </p:spPr>
      </p:pic>
      <p:sp>
        <p:nvSpPr>
          <p:cNvPr id="6" name="Rectangle 5"/>
          <p:cNvSpPr/>
          <p:nvPr/>
        </p:nvSpPr>
        <p:spPr>
          <a:xfrm>
            <a:off x="279633" y="2208213"/>
            <a:ext cx="6096000" cy="646331"/>
          </a:xfrm>
          <a:prstGeom prst="rect">
            <a:avLst/>
          </a:prstGeom>
        </p:spPr>
        <p:txBody>
          <a:bodyPr>
            <a:spAutoFit/>
          </a:bodyPr>
          <a:lstStyle/>
          <a:p>
            <a:pPr algn="ctr">
              <a:lnSpc>
                <a:spcPct val="100000"/>
              </a:lnSpc>
              <a:tabLst>
                <a:tab pos="0" algn="l"/>
              </a:tabLst>
            </a:pPr>
            <a:r>
              <a:rPr lang="en-US" spc="-1" dirty="0">
                <a:solidFill>
                  <a:srgbClr val="000000"/>
                </a:solidFill>
                <a:latin typeface="Arial"/>
                <a:ea typeface="Arial"/>
              </a:rPr>
              <a:t>Also the gap between the loss and validation loss is narrow too.</a:t>
            </a:r>
            <a:endParaRPr lang="en-IN" spc="-1" dirty="0">
              <a:solidFill>
                <a:srgbClr val="000000"/>
              </a:solidFill>
              <a:latin typeface="Arial"/>
            </a:endParaRPr>
          </a:p>
        </p:txBody>
      </p:sp>
    </p:spTree>
    <p:extLst>
      <p:ext uri="{BB962C8B-B14F-4D97-AF65-F5344CB8AC3E}">
        <p14:creationId xmlns:p14="http://schemas.microsoft.com/office/powerpoint/2010/main" val="22504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a:solidFill>
                  <a:srgbClr val="000000"/>
                </a:solidFill>
                <a:latin typeface="Arial"/>
                <a:ea typeface="Arial"/>
              </a:rPr>
              <a:t>RESULT</a:t>
            </a:r>
            <a:endParaRPr lang="en-IN" spc="-1" dirty="0">
              <a:solidFill>
                <a:srgbClr val="000000"/>
              </a:solidFill>
              <a:latin typeface="Aria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a:p>
        </p:txBody>
      </p:sp>
      <p:pic>
        <p:nvPicPr>
          <p:cNvPr id="7" name="Content Placeholder 6"/>
          <p:cNvPicPr>
            <a:picLocks noGrp="1" noChangeAspect="1"/>
          </p:cNvPicPr>
          <p:nvPr>
            <p:ph idx="1"/>
          </p:nvPr>
        </p:nvPicPr>
        <p:blipFill>
          <a:blip r:embed="rId2"/>
          <a:stretch>
            <a:fillRect/>
          </a:stretch>
        </p:blipFill>
        <p:spPr>
          <a:xfrm>
            <a:off x="838200" y="1971413"/>
            <a:ext cx="10515600" cy="3499793"/>
          </a:xfrm>
          <a:prstGeom prst="rect">
            <a:avLst/>
          </a:prstGeom>
        </p:spPr>
      </p:pic>
    </p:spTree>
    <p:extLst>
      <p:ext uri="{BB962C8B-B14F-4D97-AF65-F5344CB8AC3E}">
        <p14:creationId xmlns:p14="http://schemas.microsoft.com/office/powerpoint/2010/main" val="356301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a:solidFill>
                  <a:srgbClr val="000000"/>
                </a:solidFill>
                <a:latin typeface="Arial"/>
                <a:ea typeface="Arial"/>
              </a:rPr>
              <a:t>OUTPUT</a:t>
            </a:r>
            <a:endParaRPr lang="en-IN" spc="-1" dirty="0">
              <a:solidFill>
                <a:srgbClr val="000000"/>
              </a:solidFill>
              <a:latin typeface="Aria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a:p>
        </p:txBody>
      </p:sp>
      <p:pic>
        <p:nvPicPr>
          <p:cNvPr id="5" name="Content Placeholder 4"/>
          <p:cNvPicPr>
            <a:picLocks noGrp="1" noChangeAspect="1"/>
          </p:cNvPicPr>
          <p:nvPr>
            <p:ph idx="1"/>
          </p:nvPr>
        </p:nvPicPr>
        <p:blipFill>
          <a:blip r:embed="rId2"/>
          <a:stretch>
            <a:fillRect/>
          </a:stretch>
        </p:blipFill>
        <p:spPr>
          <a:xfrm>
            <a:off x="838200" y="1786855"/>
            <a:ext cx="10515600" cy="3672170"/>
          </a:xfrm>
          <a:prstGeom prst="rect">
            <a:avLst/>
          </a:prstGeom>
        </p:spPr>
      </p:pic>
    </p:spTree>
    <p:extLst>
      <p:ext uri="{BB962C8B-B14F-4D97-AF65-F5344CB8AC3E}">
        <p14:creationId xmlns:p14="http://schemas.microsoft.com/office/powerpoint/2010/main" val="1354953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panose="020B0604020202020204" pitchFamily="34" charset="0"/>
                <a:cs typeface="Arial" panose="020B0604020202020204" pitchFamily="34" charset="0"/>
              </a:rPr>
              <a:t>APPLICATION DEMONSTRATION</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a:p>
        </p:txBody>
      </p:sp>
      <p:pic>
        <p:nvPicPr>
          <p:cNvPr id="5" name="Picture 4"/>
          <p:cNvPicPr>
            <a:picLocks noChangeAspect="1"/>
          </p:cNvPicPr>
          <p:nvPr/>
        </p:nvPicPr>
        <p:blipFill>
          <a:blip r:embed="rId2"/>
          <a:stretch>
            <a:fillRect/>
          </a:stretch>
        </p:blipFill>
        <p:spPr>
          <a:xfrm>
            <a:off x="4824874" y="1362627"/>
            <a:ext cx="2542252" cy="5358848"/>
          </a:xfrm>
          <a:prstGeom prst="rect">
            <a:avLst/>
          </a:prstGeom>
        </p:spPr>
      </p:pic>
      <p:pic>
        <p:nvPicPr>
          <p:cNvPr id="6" name="Picture 5"/>
          <p:cNvPicPr>
            <a:picLocks noChangeAspect="1"/>
          </p:cNvPicPr>
          <p:nvPr/>
        </p:nvPicPr>
        <p:blipFill>
          <a:blip r:embed="rId3"/>
          <a:stretch>
            <a:fillRect/>
          </a:stretch>
        </p:blipFill>
        <p:spPr>
          <a:xfrm>
            <a:off x="996472" y="1313854"/>
            <a:ext cx="2584928" cy="5407621"/>
          </a:xfrm>
          <a:prstGeom prst="rect">
            <a:avLst/>
          </a:prstGeom>
        </p:spPr>
      </p:pic>
      <p:pic>
        <p:nvPicPr>
          <p:cNvPr id="7" name="Picture 6"/>
          <p:cNvPicPr>
            <a:picLocks noChangeAspect="1"/>
          </p:cNvPicPr>
          <p:nvPr/>
        </p:nvPicPr>
        <p:blipFill>
          <a:blip r:embed="rId4"/>
          <a:stretch>
            <a:fillRect/>
          </a:stretch>
        </p:blipFill>
        <p:spPr>
          <a:xfrm>
            <a:off x="8720100" y="1362627"/>
            <a:ext cx="2633700" cy="5358848"/>
          </a:xfrm>
          <a:prstGeom prst="rect">
            <a:avLst/>
          </a:prstGeom>
        </p:spPr>
      </p:pic>
    </p:spTree>
    <p:extLst>
      <p:ext uri="{BB962C8B-B14F-4D97-AF65-F5344CB8AC3E}">
        <p14:creationId xmlns:p14="http://schemas.microsoft.com/office/powerpoint/2010/main" val="82566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a:solidFill>
                  <a:srgbClr val="000000"/>
                </a:solidFill>
                <a:latin typeface="Arial"/>
                <a:ea typeface="Arial"/>
              </a:rPr>
              <a:t>MAIN PURPOSE OF PROJECT:</a:t>
            </a:r>
            <a:endParaRPr lang="en-IN" spc="-1" dirty="0">
              <a:latin typeface="Arial"/>
            </a:endParaRPr>
          </a:p>
        </p:txBody>
      </p:sp>
      <p:sp>
        <p:nvSpPr>
          <p:cNvPr id="3" name="Content Placeholder 2"/>
          <p:cNvSpPr>
            <a:spLocks noGrp="1"/>
          </p:cNvSpPr>
          <p:nvPr>
            <p:ph idx="1"/>
          </p:nvPr>
        </p:nvSpPr>
        <p:spPr/>
        <p:txBody>
          <a:bodyPr/>
          <a:lstStyle/>
          <a:p>
            <a:pPr marL="432000" indent="-323640">
              <a:lnSpc>
                <a:spcPct val="100000"/>
              </a:lnSpc>
              <a:buClr>
                <a:srgbClr val="000000"/>
              </a:buClr>
              <a:buSzPct val="60000"/>
              <a:buFont typeface="Noto Sans Symbols"/>
              <a:buChar char="●"/>
            </a:pPr>
            <a:r>
              <a:rPr lang="en-US" spc="-1" dirty="0">
                <a:solidFill>
                  <a:srgbClr val="000000"/>
                </a:solidFill>
                <a:ea typeface="Calibri"/>
              </a:rPr>
              <a:t>This project is about collecting images of various infected, good and seemingly infected plant leafs. Then apply image processing on the images and predict the infected plant leaf’s using Deep Learning + Image Processing.</a:t>
            </a:r>
            <a:endParaRPr lang="en-IN" spc="-1" dirty="0">
              <a:latin typeface="Arial"/>
            </a:endParaRPr>
          </a:p>
          <a:p>
            <a:pPr marL="432000" indent="-323640">
              <a:lnSpc>
                <a:spcPct val="100000"/>
              </a:lnSpc>
              <a:buClr>
                <a:srgbClr val="000000"/>
              </a:buClr>
              <a:buSzPct val="60000"/>
              <a:buFont typeface="Noto Sans Symbols"/>
              <a:buChar char="●"/>
            </a:pPr>
            <a:r>
              <a:rPr lang="en-US" spc="-1" dirty="0">
                <a:solidFill>
                  <a:srgbClr val="000000"/>
                </a:solidFill>
                <a:ea typeface="Calibri"/>
              </a:rPr>
              <a:t>The main purpose is detect the diseased part of the leaf. Using python, Convolutional neural network are implemented in order to classify the diseased part. Aim is to detect the diseased part by finding the optimum way with minimum cost.</a:t>
            </a:r>
            <a:endParaRPr lang="en-IN" spc="-1" dirty="0">
              <a:latin typeface="Aria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3791891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20</a:t>
            </a:fld>
            <a:endParaRPr lang="en-US"/>
          </a:p>
        </p:txBody>
      </p:sp>
      <p:pic>
        <p:nvPicPr>
          <p:cNvPr id="5" name="Picture 4"/>
          <p:cNvPicPr>
            <a:picLocks noChangeAspect="1"/>
          </p:cNvPicPr>
          <p:nvPr/>
        </p:nvPicPr>
        <p:blipFill>
          <a:blip r:embed="rId2"/>
          <a:stretch>
            <a:fillRect/>
          </a:stretch>
        </p:blipFill>
        <p:spPr>
          <a:xfrm>
            <a:off x="6123964" y="1275127"/>
            <a:ext cx="4829120" cy="4001548"/>
          </a:xfrm>
          <a:prstGeom prst="rect">
            <a:avLst/>
          </a:prstGeom>
        </p:spPr>
      </p:pic>
      <p:sp>
        <p:nvSpPr>
          <p:cNvPr id="6" name="Rectangle 5"/>
          <p:cNvSpPr/>
          <p:nvPr/>
        </p:nvSpPr>
        <p:spPr>
          <a:xfrm>
            <a:off x="688977" y="2772453"/>
            <a:ext cx="4679978" cy="1015663"/>
          </a:xfrm>
          <a:prstGeom prst="rect">
            <a:avLst/>
          </a:prstGeom>
        </p:spPr>
        <p:txBody>
          <a:bodyPr wrap="square">
            <a:spAutoFit/>
          </a:bodyPr>
          <a:lstStyle/>
          <a:p>
            <a:r>
              <a:rPr lang="en-IN" sz="6000" dirty="0" smtClean="0">
                <a:latin typeface="Arial" panose="020B0604020202020204" pitchFamily="34" charset="0"/>
                <a:cs typeface="Arial" panose="020B0604020202020204" pitchFamily="34" charset="0"/>
              </a:rPr>
              <a:t>THANK YOU</a:t>
            </a:r>
            <a:endParaRPr lang="en-IN"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1040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smtClean="0">
                <a:solidFill>
                  <a:srgbClr val="000000"/>
                </a:solidFill>
                <a:latin typeface="Calibri"/>
                <a:ea typeface="Calibri"/>
              </a:rPr>
              <a:t>Libraries and Tools </a:t>
            </a:r>
            <a:r>
              <a:rPr lang="en-US" b="1" spc="-1" dirty="0">
                <a:solidFill>
                  <a:srgbClr val="000000"/>
                </a:solidFill>
                <a:latin typeface="Calibri"/>
                <a:ea typeface="Calibri"/>
              </a:rPr>
              <a:t>Required:</a:t>
            </a:r>
            <a:endParaRPr lang="en-IN" spc="-1" dirty="0">
              <a:latin typeface="Arial"/>
            </a:endParaRPr>
          </a:p>
        </p:txBody>
      </p:sp>
      <p:sp>
        <p:nvSpPr>
          <p:cNvPr id="3" name="Content Placeholder 2"/>
          <p:cNvSpPr>
            <a:spLocks noGrp="1"/>
          </p:cNvSpPr>
          <p:nvPr>
            <p:ph idx="1"/>
          </p:nvPr>
        </p:nvSpPr>
        <p:spPr/>
        <p:txBody>
          <a:bodyPr/>
          <a:lstStyle/>
          <a:p>
            <a:pPr marL="432000" indent="-323640">
              <a:lnSpc>
                <a:spcPct val="100000"/>
              </a:lnSpc>
              <a:buClr>
                <a:srgbClr val="000000"/>
              </a:buClr>
              <a:buSzPct val="60000"/>
              <a:buFont typeface="Noto Sans Symbols"/>
              <a:buChar char="●"/>
            </a:pPr>
            <a:r>
              <a:rPr lang="en-US" spc="-1" dirty="0" err="1">
                <a:solidFill>
                  <a:srgbClr val="000000"/>
                </a:solidFill>
                <a:ea typeface="Calibri"/>
              </a:rPr>
              <a:t>Tensorflow</a:t>
            </a:r>
            <a:endParaRPr lang="en-IN" spc="-1" dirty="0">
              <a:latin typeface="Arial"/>
            </a:endParaRPr>
          </a:p>
          <a:p>
            <a:pPr marL="432000" indent="-323640">
              <a:lnSpc>
                <a:spcPct val="100000"/>
              </a:lnSpc>
              <a:spcBef>
                <a:spcPts val="1417"/>
              </a:spcBef>
              <a:buClr>
                <a:srgbClr val="000000"/>
              </a:buClr>
              <a:buSzPct val="60000"/>
              <a:buFont typeface="Noto Sans Symbols"/>
              <a:buChar char="●"/>
            </a:pPr>
            <a:r>
              <a:rPr lang="en-US" spc="-1" dirty="0" err="1">
                <a:solidFill>
                  <a:srgbClr val="000000"/>
                </a:solidFill>
                <a:ea typeface="Calibri"/>
              </a:rPr>
              <a:t>Keras</a:t>
            </a:r>
            <a:endParaRPr lang="en-IN" spc="-1" dirty="0">
              <a:latin typeface="Arial"/>
            </a:endParaRPr>
          </a:p>
          <a:p>
            <a:pPr marL="432000" indent="-323640">
              <a:lnSpc>
                <a:spcPct val="100000"/>
              </a:lnSpc>
              <a:spcBef>
                <a:spcPts val="1417"/>
              </a:spcBef>
              <a:buClr>
                <a:srgbClr val="000000"/>
              </a:buClr>
              <a:buSzPct val="60000"/>
              <a:buFont typeface="Noto Sans Symbols"/>
              <a:buChar char="●"/>
            </a:pPr>
            <a:r>
              <a:rPr lang="en-US" spc="-1" dirty="0" err="1">
                <a:solidFill>
                  <a:srgbClr val="000000"/>
                </a:solidFill>
                <a:ea typeface="Calibri"/>
              </a:rPr>
              <a:t>Jupyter</a:t>
            </a:r>
            <a:r>
              <a:rPr lang="en-US" spc="-1" dirty="0">
                <a:solidFill>
                  <a:srgbClr val="000000"/>
                </a:solidFill>
                <a:ea typeface="Calibri"/>
              </a:rPr>
              <a:t> notebook</a:t>
            </a:r>
            <a:endParaRPr lang="en-IN" spc="-1" dirty="0">
              <a:latin typeface="Arial"/>
            </a:endParaRPr>
          </a:p>
          <a:p>
            <a:pPr marL="432000" indent="-323640">
              <a:lnSpc>
                <a:spcPct val="100000"/>
              </a:lnSpc>
              <a:spcBef>
                <a:spcPts val="1417"/>
              </a:spcBef>
              <a:buClr>
                <a:srgbClr val="000000"/>
              </a:buClr>
              <a:buSzPct val="60000"/>
              <a:buFont typeface="Noto Sans Symbols"/>
              <a:buChar char="●"/>
            </a:pPr>
            <a:r>
              <a:rPr lang="en-US" spc="-1" dirty="0" err="1">
                <a:solidFill>
                  <a:srgbClr val="000000"/>
                </a:solidFill>
                <a:ea typeface="Calibri"/>
              </a:rPr>
              <a:t>Scikit</a:t>
            </a:r>
            <a:r>
              <a:rPr lang="en-US" spc="-1" dirty="0">
                <a:solidFill>
                  <a:srgbClr val="000000"/>
                </a:solidFill>
                <a:ea typeface="Calibri"/>
              </a:rPr>
              <a:t> </a:t>
            </a:r>
            <a:r>
              <a:rPr lang="en-US" spc="-1" dirty="0" smtClean="0">
                <a:solidFill>
                  <a:srgbClr val="000000"/>
                </a:solidFill>
                <a:ea typeface="Calibri"/>
              </a:rPr>
              <a:t>learn</a:t>
            </a:r>
            <a:endParaRPr lang="en-IN" spc="-1" dirty="0">
              <a:latin typeface="Arial"/>
            </a:endParaRPr>
          </a:p>
          <a:p>
            <a:pPr marL="432000" indent="-323640">
              <a:lnSpc>
                <a:spcPct val="100000"/>
              </a:lnSpc>
              <a:spcBef>
                <a:spcPts val="1417"/>
              </a:spcBef>
              <a:buClr>
                <a:srgbClr val="000000"/>
              </a:buClr>
              <a:buSzPct val="60000"/>
              <a:buFont typeface="Noto Sans Symbols"/>
              <a:buChar char="●"/>
            </a:pPr>
            <a:r>
              <a:rPr lang="en-US" spc="-1" dirty="0" err="1">
                <a:solidFill>
                  <a:srgbClr val="000000"/>
                </a:solidFill>
                <a:ea typeface="Calibri"/>
              </a:rPr>
              <a:t>OpenCV</a:t>
            </a:r>
            <a:endParaRPr lang="en-IN" spc="-1" dirty="0">
              <a:latin typeface="Aria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886720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a:solidFill>
                  <a:srgbClr val="000000"/>
                </a:solidFill>
                <a:latin typeface="Calibri"/>
                <a:ea typeface="Calibri"/>
              </a:rPr>
              <a:t>WORKFLOW</a:t>
            </a:r>
            <a:endParaRPr lang="en-IN" spc="-1" dirty="0">
              <a:latin typeface="Aria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pic>
        <p:nvPicPr>
          <p:cNvPr id="5" name="Google Shape;204;p44"/>
          <p:cNvPicPr>
            <a:picLocks noGrp="1"/>
          </p:cNvPicPr>
          <p:nvPr>
            <p:ph idx="1"/>
          </p:nvPr>
        </p:nvPicPr>
        <p:blipFill>
          <a:blip r:embed="rId2"/>
          <a:srcRect t="1292"/>
          <a:stretch/>
        </p:blipFill>
        <p:spPr>
          <a:xfrm>
            <a:off x="838200" y="2070306"/>
            <a:ext cx="10515600" cy="3861976"/>
          </a:xfrm>
          <a:prstGeom prst="rect">
            <a:avLst/>
          </a:prstGeom>
          <a:ln>
            <a:noFill/>
          </a:ln>
        </p:spPr>
      </p:pic>
    </p:spTree>
    <p:extLst>
      <p:ext uri="{BB962C8B-B14F-4D97-AF65-F5344CB8AC3E}">
        <p14:creationId xmlns:p14="http://schemas.microsoft.com/office/powerpoint/2010/main" val="114840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a:solidFill>
                  <a:srgbClr val="000000"/>
                </a:solidFill>
                <a:latin typeface="Arial"/>
                <a:ea typeface="Arial"/>
              </a:rPr>
              <a:t>Dataset used in project:</a:t>
            </a:r>
            <a:endParaRPr lang="en-IN" spc="-1" dirty="0">
              <a:solidFill>
                <a:srgbClr val="000000"/>
              </a:solidFill>
              <a:latin typeface="Arial"/>
            </a:endParaRPr>
          </a:p>
        </p:txBody>
      </p:sp>
      <p:sp>
        <p:nvSpPr>
          <p:cNvPr id="3" name="Content Placeholder 2"/>
          <p:cNvSpPr>
            <a:spLocks noGrp="1"/>
          </p:cNvSpPr>
          <p:nvPr>
            <p:ph idx="1"/>
          </p:nvPr>
        </p:nvSpPr>
        <p:spPr/>
        <p:txBody>
          <a:bodyPr>
            <a:normAutofit fontScale="92500" lnSpcReduction="10000"/>
          </a:bodyPr>
          <a:lstStyle/>
          <a:p>
            <a:pPr marL="457200" indent="-329760">
              <a:lnSpc>
                <a:spcPct val="100000"/>
              </a:lnSpc>
              <a:buClr>
                <a:srgbClr val="000000"/>
              </a:buClr>
              <a:buFont typeface="Arial"/>
              <a:buChar char="●"/>
            </a:pPr>
            <a:r>
              <a:rPr lang="en-US" spc="-1" dirty="0">
                <a:solidFill>
                  <a:srgbClr val="000000"/>
                </a:solidFill>
                <a:latin typeface="Arial"/>
                <a:ea typeface="Arial"/>
              </a:rPr>
              <a:t>We used dataset from </a:t>
            </a:r>
            <a:r>
              <a:rPr lang="en-US" spc="-1" dirty="0" err="1">
                <a:solidFill>
                  <a:srgbClr val="000000"/>
                </a:solidFill>
                <a:latin typeface="Arial"/>
                <a:ea typeface="Arial"/>
              </a:rPr>
              <a:t>kaggle</a:t>
            </a:r>
            <a:r>
              <a:rPr lang="en-US" spc="-1" dirty="0">
                <a:solidFill>
                  <a:srgbClr val="000000"/>
                </a:solidFill>
                <a:latin typeface="Arial"/>
                <a:ea typeface="Arial"/>
              </a:rPr>
              <a:t>. i.e. New Plant Diseases Dataset (Image dataset containing different healthy and unhealthy crop leaves).</a:t>
            </a:r>
            <a:endParaRPr lang="en-IN" spc="-1" dirty="0">
              <a:solidFill>
                <a:srgbClr val="000000"/>
              </a:solidFill>
              <a:latin typeface="Arial"/>
            </a:endParaRPr>
          </a:p>
          <a:p>
            <a:pPr marL="457200" indent="-329760">
              <a:lnSpc>
                <a:spcPct val="100000"/>
              </a:lnSpc>
              <a:buClr>
                <a:srgbClr val="000000"/>
              </a:buClr>
              <a:buFont typeface="Arial"/>
              <a:buChar char="●"/>
            </a:pPr>
            <a:r>
              <a:rPr lang="en-US" spc="-1" dirty="0">
                <a:solidFill>
                  <a:srgbClr val="000000"/>
                </a:solidFill>
                <a:latin typeface="Arial"/>
                <a:ea typeface="Arial"/>
              </a:rPr>
              <a:t>This dataset is recreated using offline augmentation from the original dataset.</a:t>
            </a:r>
            <a:endParaRPr lang="en-IN" spc="-1" dirty="0">
              <a:solidFill>
                <a:srgbClr val="000000"/>
              </a:solidFill>
              <a:latin typeface="Arial"/>
            </a:endParaRPr>
          </a:p>
          <a:p>
            <a:pPr marL="457200" indent="-329760">
              <a:lnSpc>
                <a:spcPct val="100000"/>
              </a:lnSpc>
              <a:buClr>
                <a:srgbClr val="000000"/>
              </a:buClr>
              <a:buFont typeface="Arial"/>
              <a:buChar char="●"/>
            </a:pPr>
            <a:r>
              <a:rPr lang="en-US" spc="-1" dirty="0">
                <a:solidFill>
                  <a:srgbClr val="000000"/>
                </a:solidFill>
                <a:latin typeface="Arial"/>
                <a:ea typeface="Arial"/>
              </a:rPr>
              <a:t>This dataset consists of about 87K RGB images of healthy and diseased crop leaves which is categorized into 38 different classes.</a:t>
            </a:r>
            <a:endParaRPr lang="en-IN" spc="-1" dirty="0">
              <a:solidFill>
                <a:srgbClr val="000000"/>
              </a:solidFill>
              <a:latin typeface="Arial"/>
            </a:endParaRPr>
          </a:p>
          <a:p>
            <a:pPr marL="457200" indent="-329760">
              <a:lnSpc>
                <a:spcPct val="100000"/>
              </a:lnSpc>
              <a:buClr>
                <a:srgbClr val="000000"/>
              </a:buClr>
              <a:buFont typeface="Arial"/>
              <a:buChar char="●"/>
            </a:pPr>
            <a:r>
              <a:rPr lang="en-US" spc="-1" dirty="0">
                <a:solidFill>
                  <a:srgbClr val="000000"/>
                </a:solidFill>
                <a:latin typeface="Arial"/>
                <a:ea typeface="Arial"/>
              </a:rPr>
              <a:t>The total dataset is divided into 80/20 ratio of training and validation set preserving the directory structure. A new directory containing 33 test images is created later for prediction purpose.</a:t>
            </a:r>
            <a:endParaRPr lang="en-IN" spc="-1" dirty="0">
              <a:solidFill>
                <a:srgbClr val="000000"/>
              </a:solidFill>
              <a:latin typeface="Aria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676476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a:solidFill>
                  <a:srgbClr val="000000"/>
                </a:solidFill>
                <a:latin typeface="Arial"/>
                <a:ea typeface="Arial"/>
              </a:rPr>
              <a:t>Images From Dataset:</a:t>
            </a:r>
            <a:endParaRPr lang="en-IN" spc="-1" dirty="0">
              <a:solidFill>
                <a:srgbClr val="000000"/>
              </a:solidFill>
              <a:latin typeface="Arial"/>
            </a:endParaRPr>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pic>
        <p:nvPicPr>
          <p:cNvPr id="6" name="Google Shape;218;p46"/>
          <p:cNvPicPr/>
          <p:nvPr/>
        </p:nvPicPr>
        <p:blipFill>
          <a:blip r:embed="rId2"/>
          <a:stretch/>
        </p:blipFill>
        <p:spPr>
          <a:xfrm>
            <a:off x="838199" y="1825625"/>
            <a:ext cx="4857925" cy="4351338"/>
          </a:xfrm>
          <a:prstGeom prst="rect">
            <a:avLst/>
          </a:prstGeom>
          <a:ln>
            <a:noFill/>
          </a:ln>
        </p:spPr>
      </p:pic>
      <p:pic>
        <p:nvPicPr>
          <p:cNvPr id="7" name="Picture 6"/>
          <p:cNvPicPr>
            <a:picLocks noChangeAspect="1"/>
          </p:cNvPicPr>
          <p:nvPr/>
        </p:nvPicPr>
        <p:blipFill>
          <a:blip r:embed="rId3"/>
          <a:stretch>
            <a:fillRect/>
          </a:stretch>
        </p:blipFill>
        <p:spPr>
          <a:xfrm>
            <a:off x="5696125" y="1825625"/>
            <a:ext cx="5657675" cy="4351338"/>
          </a:xfrm>
          <a:prstGeom prst="rect">
            <a:avLst/>
          </a:prstGeom>
        </p:spPr>
      </p:pic>
    </p:spTree>
    <p:extLst>
      <p:ext uri="{BB962C8B-B14F-4D97-AF65-F5344CB8AC3E}">
        <p14:creationId xmlns:p14="http://schemas.microsoft.com/office/powerpoint/2010/main" val="3873541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tabLst>
                <a:tab pos="0" algn="l"/>
              </a:tabLst>
            </a:pPr>
            <a:r>
              <a:rPr lang="en-US" b="1" spc="-1" dirty="0">
                <a:solidFill>
                  <a:srgbClr val="000000"/>
                </a:solidFill>
                <a:latin typeface="Arial"/>
                <a:ea typeface="Arial"/>
              </a:rPr>
              <a:t>PREPROCESSING</a:t>
            </a:r>
            <a:endParaRPr lang="en-IN" spc="-1" dirty="0">
              <a:solidFill>
                <a:srgbClr val="000000"/>
              </a:solidFill>
              <a:latin typeface="Arial"/>
            </a:endParaRPr>
          </a:p>
        </p:txBody>
      </p:sp>
      <p:pic>
        <p:nvPicPr>
          <p:cNvPr id="5" name="Content Placeholder 4"/>
          <p:cNvPicPr>
            <a:picLocks noGrp="1" noChangeAspect="1"/>
          </p:cNvPicPr>
          <p:nvPr>
            <p:ph idx="1"/>
          </p:nvPr>
        </p:nvPicPr>
        <p:blipFill>
          <a:blip r:embed="rId2"/>
          <a:stretch>
            <a:fillRect/>
          </a:stretch>
        </p:blipFill>
        <p:spPr>
          <a:xfrm>
            <a:off x="293615" y="1400961"/>
            <a:ext cx="11132191" cy="5320514"/>
          </a:xfrm>
          <a:prstGeom prst="rect">
            <a:avLst/>
          </a:prstGeom>
        </p:spPr>
      </p:pic>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97759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838200" y="260058"/>
            <a:ext cx="10515600" cy="6291743"/>
          </a:xfrm>
          <a:prstGeom prst="rect">
            <a:avLst/>
          </a:prstGeom>
        </p:spPr>
      </p:pic>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Tree>
    <p:extLst>
      <p:ext uri="{BB962C8B-B14F-4D97-AF65-F5344CB8AC3E}">
        <p14:creationId xmlns:p14="http://schemas.microsoft.com/office/powerpoint/2010/main" val="3903923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pic>
        <p:nvPicPr>
          <p:cNvPr id="10" name="Picture 9"/>
          <p:cNvPicPr>
            <a:picLocks noChangeAspect="1"/>
          </p:cNvPicPr>
          <p:nvPr/>
        </p:nvPicPr>
        <p:blipFill>
          <a:blip r:embed="rId2"/>
          <a:stretch>
            <a:fillRect/>
          </a:stretch>
        </p:blipFill>
        <p:spPr>
          <a:xfrm>
            <a:off x="889232" y="264155"/>
            <a:ext cx="10464567" cy="6423763"/>
          </a:xfrm>
          <a:prstGeom prst="rect">
            <a:avLst/>
          </a:prstGeom>
        </p:spPr>
      </p:pic>
    </p:spTree>
    <p:extLst>
      <p:ext uri="{BB962C8B-B14F-4D97-AF65-F5344CB8AC3E}">
        <p14:creationId xmlns:p14="http://schemas.microsoft.com/office/powerpoint/2010/main" val="406956947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6241</TotalTime>
  <Words>333</Words>
  <Application>Microsoft Office PowerPoint</Application>
  <PresentationFormat>Widescreen</PresentationFormat>
  <Paragraphs>66</Paragraphs>
  <Slides>20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Arial</vt:lpstr>
      <vt:lpstr>Arial Black</vt:lpstr>
      <vt:lpstr>Arial Unicode MS</vt:lpstr>
      <vt:lpstr>Calibri</vt:lpstr>
      <vt:lpstr>Calibri Light</vt:lpstr>
      <vt:lpstr>Casper</vt:lpstr>
      <vt:lpstr>Karla</vt:lpstr>
      <vt:lpstr>Noto Sans Symbols</vt:lpstr>
      <vt:lpstr>Times New Roman</vt:lpstr>
      <vt:lpstr>2_Office Theme</vt:lpstr>
      <vt:lpstr>Contents Slide Master</vt:lpstr>
      <vt:lpstr>PowerPoint Presentation</vt:lpstr>
      <vt:lpstr>MAIN PURPOSE OF PROJECT:</vt:lpstr>
      <vt:lpstr>Libraries and Tools Required:</vt:lpstr>
      <vt:lpstr>WORKFLOW</vt:lpstr>
      <vt:lpstr>Dataset used in project:</vt:lpstr>
      <vt:lpstr>Images From Dataset:</vt:lpstr>
      <vt:lpstr>PREPROCESSING</vt:lpstr>
      <vt:lpstr>PowerPoint Presentation</vt:lpstr>
      <vt:lpstr>PowerPoint Presentation</vt:lpstr>
      <vt:lpstr>BUILDING MODEL</vt:lpstr>
      <vt:lpstr>Early stopping and Model Check point </vt:lpstr>
      <vt:lpstr>Model Training</vt:lpstr>
      <vt:lpstr>PowerPoint Presentation</vt:lpstr>
      <vt:lpstr>CONVERT OUR MODEL TO TFLITE</vt:lpstr>
      <vt:lpstr>ACCURACY VS VALIDATION ACCURACY</vt:lpstr>
      <vt:lpstr>LOSS VS VALIDATION LOSS</vt:lpstr>
      <vt:lpstr>RESULT</vt:lpstr>
      <vt:lpstr>OUTPUT</vt:lpstr>
      <vt:lpstr>APPLICATION DEMONSTRATION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SAHIL</cp:lastModifiedBy>
  <cp:revision>761</cp:revision>
  <dcterms:created xsi:type="dcterms:W3CDTF">2019-01-09T10:33:58Z</dcterms:created>
  <dcterms:modified xsi:type="dcterms:W3CDTF">2022-05-20T16:22:44Z</dcterms:modified>
</cp:coreProperties>
</file>